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2" r:id="rId7"/>
    <p:sldId id="272" r:id="rId8"/>
    <p:sldId id="269" r:id="rId9"/>
    <p:sldId id="270" r:id="rId10"/>
    <p:sldId id="273" r:id="rId11"/>
    <p:sldId id="277" r:id="rId12"/>
    <p:sldId id="278" r:id="rId13"/>
    <p:sldId id="271" r:id="rId14"/>
    <p:sldId id="276" r:id="rId15"/>
    <p:sldId id="279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08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E6CE9-8A5D-4CFA-8429-88C53F2B84CF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F12CD-0619-4CB8-B5C6-826513224D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800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F12CD-0619-4CB8-B5C6-826513224DE8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9817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98C442-0E83-4320-BEAF-1325EE3DF63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570012-B1E6-4E9E-B96A-224BC8CFA671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q7jTUYtOz4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COMO </a:t>
            </a:r>
            <a:r>
              <a:rPr lang="es-ES" smtClean="0"/>
              <a:t>EDUCAR CON ATENCIÓN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es-ES" dirty="0" smtClean="0"/>
          </a:p>
          <a:p>
            <a:pPr algn="ctr"/>
            <a:r>
              <a:rPr lang="es-ES" sz="3600" dirty="0" smtClean="0"/>
              <a:t>Estrategias </a:t>
            </a:r>
            <a:r>
              <a:rPr lang="es-ES" sz="3600" dirty="0"/>
              <a:t> </a:t>
            </a:r>
            <a:r>
              <a:rPr lang="es-ES" sz="3600" dirty="0" smtClean="0"/>
              <a:t>para  mejorar la atención y concentración  de nuestros hijos</a:t>
            </a:r>
          </a:p>
          <a:p>
            <a:pPr algn="ctr"/>
            <a:endParaRPr lang="es-ES" sz="3600" dirty="0" smtClean="0"/>
          </a:p>
          <a:p>
            <a:pPr algn="ctr"/>
            <a:r>
              <a:rPr lang="es-ES" sz="3600" dirty="0" smtClean="0"/>
              <a:t>EOEP Guardo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¿Qué vamos a ver?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1813" indent="0">
              <a:buNone/>
            </a:pPr>
            <a:r>
              <a:rPr lang="es-ES" dirty="0" smtClean="0"/>
              <a:t>1. Nociones básicas de como funciona el cerebro</a:t>
            </a:r>
          </a:p>
          <a:p>
            <a:pPr marL="531813" indent="0">
              <a:buNone/>
            </a:pPr>
            <a:r>
              <a:rPr lang="es-ES" dirty="0" smtClean="0"/>
              <a:t>2. Características de un niño con dificultades para mantener la atención. </a:t>
            </a:r>
          </a:p>
          <a:p>
            <a:pPr marL="531813" indent="0">
              <a:buNone/>
            </a:pPr>
            <a:r>
              <a:rPr lang="es-ES" dirty="0" smtClean="0"/>
              <a:t>3. Estrategias para mantener la atención:</a:t>
            </a:r>
          </a:p>
          <a:p>
            <a:pPr marL="989013" indent="-457200">
              <a:buFont typeface="Wingdings" panose="05000000000000000000" pitchFamily="2" charset="2"/>
              <a:buChar char="ü"/>
            </a:pPr>
            <a:r>
              <a:rPr lang="es-ES" dirty="0" smtClean="0"/>
              <a:t>A nivel de hogar</a:t>
            </a:r>
          </a:p>
          <a:p>
            <a:pPr marL="989013" indent="-457200">
              <a:buFont typeface="Wingdings" panose="05000000000000000000" pitchFamily="2" charset="2"/>
              <a:buChar char="ü"/>
            </a:pPr>
            <a:r>
              <a:rPr lang="es-ES" dirty="0" smtClean="0"/>
              <a:t>A nivel académico</a:t>
            </a:r>
          </a:p>
          <a:p>
            <a:pPr marL="989013" indent="-457200">
              <a:buFont typeface="Wingdings" panose="05000000000000000000" pitchFamily="2" charset="2"/>
              <a:buChar char="ü"/>
            </a:pPr>
            <a:r>
              <a:rPr lang="es-ES" dirty="0" smtClean="0"/>
              <a:t>A nivel emocional</a:t>
            </a:r>
          </a:p>
          <a:p>
            <a:pPr marL="989013" indent="-457200">
              <a:buFont typeface="Wingdings" panose="05000000000000000000" pitchFamily="2" charset="2"/>
              <a:buChar char="ü"/>
            </a:pPr>
            <a:endParaRPr lang="es-ES" dirty="0" smtClean="0"/>
          </a:p>
          <a:p>
            <a:pPr marL="989013" indent="-457200">
              <a:buFont typeface="Wingdings" panose="05000000000000000000" pitchFamily="2" charset="2"/>
              <a:buChar char="ü"/>
            </a:pPr>
            <a:endParaRPr lang="es-ES" dirty="0" smtClean="0"/>
          </a:p>
          <a:p>
            <a:pPr marL="531813" indent="0">
              <a:buNone/>
            </a:pPr>
            <a:endParaRPr lang="es-ES" dirty="0" smtClean="0"/>
          </a:p>
          <a:p>
            <a:pPr marL="804863" indent="-273050">
              <a:buFont typeface="Wingdings" pitchFamily="2" charset="2"/>
              <a:buChar char="q"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3 NOCIONES BÁSICAS SOBRE EL CEREBRO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pPr marL="514350" indent="-514350">
              <a:buAutoNum type="arabicPeriod" startAt="2"/>
            </a:pPr>
            <a:endParaRPr lang="es-ES" dirty="0" smtClean="0"/>
          </a:p>
          <a:p>
            <a:pPr marL="514350" indent="-514350">
              <a:buNone/>
            </a:pPr>
            <a:r>
              <a:rPr lang="es-ES" dirty="0" smtClean="0">
                <a:solidFill>
                  <a:schemeClr val="accent1"/>
                </a:solidFill>
              </a:rPr>
              <a:t>1.  </a:t>
            </a:r>
            <a:r>
              <a:rPr lang="es-ES" dirty="0" smtClean="0"/>
              <a:t>EXISTEN TRES TIPO DE CEREBROS QUE SE AGRUPAN EN UNO SOLO: </a:t>
            </a:r>
          </a:p>
          <a:p>
            <a:pPr marL="514350" indent="-514350">
              <a:buAutoNum type="arabicPeriod" startAt="2"/>
            </a:pPr>
            <a:endParaRPr lang="es-ES" dirty="0" smtClean="0"/>
          </a:p>
          <a:p>
            <a:pPr marL="514350" indent="-514350">
              <a:buNone/>
            </a:pPr>
            <a:endParaRPr lang="es-ES" dirty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 l="23810" t="34746" r="8289" b="7910"/>
          <a:stretch>
            <a:fillRect/>
          </a:stretch>
        </p:blipFill>
        <p:spPr bwMode="auto">
          <a:xfrm>
            <a:off x="2411760" y="2852936"/>
            <a:ext cx="489654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Cerebro primitivo </a:t>
            </a:r>
            <a:r>
              <a:rPr lang="es-ES" dirty="0" smtClean="0"/>
              <a:t>o </a:t>
            </a:r>
            <a:r>
              <a:rPr lang="es-ES" dirty="0" err="1" smtClean="0"/>
              <a:t>reptiliano</a:t>
            </a:r>
            <a:r>
              <a:rPr lang="es-ES" dirty="0" smtClean="0"/>
              <a:t> se trata de las funciones básicas:</a:t>
            </a:r>
          </a:p>
          <a:p>
            <a:pPr marL="1609725" indent="-273050">
              <a:buFont typeface="Wingdings" pitchFamily="2" charset="2"/>
              <a:buChar char="ü"/>
            </a:pPr>
            <a:r>
              <a:rPr lang="es-ES" dirty="0" smtClean="0"/>
              <a:t>Sueño</a:t>
            </a:r>
          </a:p>
          <a:p>
            <a:pPr marL="1609725" indent="-273050">
              <a:buFont typeface="Wingdings" pitchFamily="2" charset="2"/>
              <a:buChar char="ü"/>
            </a:pPr>
            <a:r>
              <a:rPr lang="es-ES" dirty="0" smtClean="0"/>
              <a:t>Temperatura</a:t>
            </a:r>
          </a:p>
          <a:p>
            <a:pPr marL="1609725" indent="-273050">
              <a:buFont typeface="Wingdings" pitchFamily="2" charset="2"/>
              <a:buChar char="ü"/>
            </a:pPr>
            <a:r>
              <a:rPr lang="es-ES" dirty="0" smtClean="0"/>
              <a:t>Hambre</a:t>
            </a:r>
          </a:p>
          <a:p>
            <a:pPr marL="1609725" indent="-273050">
              <a:buFont typeface="Wingdings" pitchFamily="2" charset="2"/>
              <a:buChar char="ü"/>
            </a:pPr>
            <a:r>
              <a:rPr lang="es-ES" dirty="0" smtClean="0"/>
              <a:t>Dolor</a:t>
            </a:r>
          </a:p>
          <a:p>
            <a:pPr marL="627063" indent="-273050">
              <a:buFont typeface="Wingdings" pitchFamily="2" charset="2"/>
              <a:buChar char="ü"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 l="13051" t="32768" r="52028" b="13842"/>
          <a:stretch>
            <a:fillRect/>
          </a:stretch>
        </p:blipFill>
        <p:spPr bwMode="auto">
          <a:xfrm>
            <a:off x="4932040" y="2708920"/>
            <a:ext cx="302433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Cerebro emocional </a:t>
            </a:r>
            <a:r>
              <a:rPr lang="es-ES" dirty="0" smtClean="0"/>
              <a:t>(Sistema límbico y Amígdala)</a:t>
            </a:r>
          </a:p>
          <a:p>
            <a:pPr>
              <a:buNone/>
            </a:pPr>
            <a:r>
              <a:rPr lang="es-ES" dirty="0" smtClean="0"/>
              <a:t>   busca las emociones agradables y evita las desagradables.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 smtClean="0"/>
              <a:t> Más rabietas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 smtClean="0"/>
              <a:t>Emociones más explosivas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 smtClean="0"/>
              <a:t>Menos nivel de atención </a:t>
            </a:r>
          </a:p>
          <a:p>
            <a:pPr marL="263525" indent="0">
              <a:buNone/>
            </a:pPr>
            <a:r>
              <a:rPr lang="es-ES" dirty="0"/>
              <a:t>y</a:t>
            </a:r>
            <a:r>
              <a:rPr lang="es-ES" dirty="0" smtClean="0"/>
              <a:t> concentración.</a:t>
            </a:r>
          </a:p>
          <a:p>
            <a:pPr marL="263525" indent="0">
              <a:buNone/>
            </a:pPr>
            <a:r>
              <a:rPr lang="es-ES" dirty="0" smtClean="0"/>
              <a:t>Mas desorden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3 Imagen"/>
          <p:cNvPicPr/>
          <p:nvPr/>
        </p:nvPicPr>
        <p:blipFill>
          <a:blip r:embed="rId3" cstate="print"/>
          <a:srcRect l="1712" t="35160" r="42654" b="14155"/>
          <a:stretch>
            <a:fillRect/>
          </a:stretch>
        </p:blipFill>
        <p:spPr bwMode="auto">
          <a:xfrm>
            <a:off x="4716016" y="3068960"/>
            <a:ext cx="410445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Corteza cerebral o </a:t>
            </a:r>
            <a:r>
              <a:rPr lang="es-ES" b="1" dirty="0" err="1" smtClean="0"/>
              <a:t>cortex</a:t>
            </a:r>
            <a:r>
              <a:rPr lang="es-ES" b="1" dirty="0" smtClean="0"/>
              <a:t> </a:t>
            </a:r>
            <a:r>
              <a:rPr lang="es-ES" dirty="0" smtClean="0"/>
              <a:t>lugar donde:</a:t>
            </a:r>
          </a:p>
          <a:p>
            <a:pPr>
              <a:buNone/>
            </a:pPr>
            <a:endParaRPr lang="es-ES" dirty="0" smtClean="0"/>
          </a:p>
          <a:p>
            <a:pPr marL="1155700" indent="-514350">
              <a:buFont typeface="Wingdings" pitchFamily="2" charset="2"/>
              <a:buChar char="ü"/>
            </a:pPr>
            <a:r>
              <a:rPr lang="es-ES" dirty="0" smtClean="0"/>
              <a:t>Se toman las decisiones</a:t>
            </a:r>
          </a:p>
          <a:p>
            <a:pPr marL="1155700" indent="-514350">
              <a:buFont typeface="Wingdings" pitchFamily="2" charset="2"/>
              <a:buChar char="ü"/>
            </a:pPr>
            <a:r>
              <a:rPr lang="es-ES" dirty="0" smtClean="0"/>
              <a:t>Se controla la atención </a:t>
            </a:r>
          </a:p>
          <a:p>
            <a:pPr marL="1155700" indent="-514350">
              <a:buNone/>
            </a:pPr>
            <a:r>
              <a:rPr lang="es-ES" dirty="0" smtClean="0"/>
              <a:t>        y las emociones </a:t>
            </a:r>
          </a:p>
          <a:p>
            <a:pPr marL="1155700" indent="-514350">
              <a:buFont typeface="Wingdings" pitchFamily="2" charset="2"/>
              <a:buChar char="ü"/>
            </a:pPr>
            <a:r>
              <a:rPr lang="es-ES" dirty="0" smtClean="0"/>
              <a:t>Se comprende</a:t>
            </a:r>
          </a:p>
          <a:p>
            <a:pPr marL="1155700" indent="-514350">
              <a:buFont typeface="Wingdings" pitchFamily="2" charset="2"/>
              <a:buChar char="ü"/>
            </a:pPr>
            <a:r>
              <a:rPr lang="es-ES" dirty="0" smtClean="0"/>
              <a:t>Se planifica y organiza</a:t>
            </a:r>
          </a:p>
          <a:p>
            <a:pPr marL="514350" indent="-514350">
              <a:buFont typeface="+mj-lt"/>
              <a:buAutoNum type="arabicPeriod"/>
            </a:pPr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20635" t="44928" r="58377" b="22029"/>
          <a:stretch>
            <a:fillRect/>
          </a:stretch>
        </p:blipFill>
        <p:spPr bwMode="auto">
          <a:xfrm>
            <a:off x="5940152" y="3140968"/>
            <a:ext cx="223224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Como es un niño con dificultades de atención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 </a:t>
            </a:r>
            <a:r>
              <a:rPr lang="es-ES" dirty="0" smtClean="0"/>
              <a:t>Niños olvidadizos y despistados.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Algo desorganizados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Les cuesta mirar a los ojos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 S</a:t>
            </a:r>
            <a:r>
              <a:rPr lang="es-ES" dirty="0" smtClean="0"/>
              <a:t>uelen distraerse cuando algo no les motiva o interesa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Les cuesta mucho fijarse metas a largo plazo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A veces da la sensación que no nos escuchan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Puede costarle controlar sus emociones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dirty="0" smtClean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552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¿Que podemos hacer desde casa para mejorar esta madurez?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s-ES" dirty="0" smtClean="0"/>
              <a:t>  </a:t>
            </a:r>
          </a:p>
          <a:p>
            <a:pPr marL="0" indent="0">
              <a:buNone/>
            </a:pPr>
            <a:r>
              <a:rPr lang="es-ES" b="1" dirty="0" smtClean="0"/>
              <a:t>A NIVEL DE HOGAR</a:t>
            </a:r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endParaRPr lang="es-ES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</a:t>
            </a:r>
            <a:r>
              <a:rPr lang="es-ES" sz="3200" dirty="0" smtClean="0"/>
              <a:t>Limites y normas claras. Con consecuencias claras. 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3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3200" dirty="0" smtClean="0"/>
              <a:t> Establecer Rutinas por la mañana y por la tarde.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3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3200" dirty="0"/>
              <a:t>Que haya orden y organización: una cosa en cada sitio y un sitio para cada cosa</a:t>
            </a:r>
            <a:r>
              <a:rPr lang="es-ES" sz="3200" dirty="0" smtClean="0"/>
              <a:t>.</a:t>
            </a:r>
          </a:p>
          <a:p>
            <a:pPr marL="0" indent="0">
              <a:buNone/>
            </a:pPr>
            <a:endParaRPr lang="es-ES" sz="3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3200" dirty="0" smtClean="0"/>
              <a:t>  </a:t>
            </a:r>
            <a:r>
              <a:rPr lang="es-ES" sz="3200" dirty="0"/>
              <a:t>H</a:t>
            </a:r>
            <a:r>
              <a:rPr lang="es-ES" sz="3200" dirty="0" smtClean="0"/>
              <a:t>ábitos saludables: dormir, alimentación, ejercicio y tiempo libre.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3200" dirty="0" smtClean="0"/>
          </a:p>
          <a:p>
            <a:pPr marL="0" indent="0">
              <a:buNone/>
            </a:pPr>
            <a:r>
              <a:rPr lang="es-ES" sz="3200" dirty="0"/>
              <a:t> </a:t>
            </a:r>
            <a:endParaRPr lang="es-ES" sz="3200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endParaRPr lang="es-ES" dirty="0" smtClean="0"/>
          </a:p>
          <a:p>
            <a:pPr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dirty="0" smtClean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</p:txBody>
      </p:sp>
      <p:pic>
        <p:nvPicPr>
          <p:cNvPr id="4" name="3 Imagen" descr="Resultado de imaxes para niños felic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437112"/>
            <a:ext cx="2449195" cy="1628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0989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pPr marL="0" indent="0">
              <a:buNone/>
            </a:pPr>
            <a:r>
              <a:rPr lang="es-ES" b="1" dirty="0" smtClean="0"/>
              <a:t>A NIVEL ESCOLAR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Orden en su escritorio y en su cuarto.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Con pocos elementos distractores (ventana, puerta).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Organizar un horario de tarde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Corcho con lo más importante: horario, recordatorios y calendario.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Procurara descansos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Segmentar tareas</a:t>
            </a:r>
          </a:p>
        </p:txBody>
      </p:sp>
    </p:spTree>
    <p:extLst>
      <p:ext uri="{BB962C8B-B14F-4D97-AF65-F5344CB8AC3E}">
        <p14:creationId xmlns:p14="http://schemas.microsoft.com/office/powerpoint/2010/main" val="4133089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509177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628800"/>
            <a:ext cx="2368746" cy="3468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9390" y="260648"/>
            <a:ext cx="8229600" cy="114300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5773" y="837426"/>
            <a:ext cx="8229600" cy="4821168"/>
          </a:xfrm>
        </p:spPr>
        <p:txBody>
          <a:bodyPr/>
          <a:lstStyle/>
          <a:p>
            <a:r>
              <a:rPr lang="es-ES" b="1" dirty="0" smtClean="0"/>
              <a:t>Actividades que estimulan la atención:</a:t>
            </a:r>
          </a:p>
          <a:p>
            <a:pPr marL="0" indent="0">
              <a:buNone/>
            </a:pPr>
            <a:r>
              <a:rPr lang="es-ES" sz="1000" dirty="0" smtClean="0"/>
              <a:t>(Materiales de Jesús </a:t>
            </a:r>
            <a:r>
              <a:rPr lang="es-ES" sz="1000" dirty="0" err="1" smtClean="0"/>
              <a:t>Jarque</a:t>
            </a:r>
            <a:r>
              <a:rPr lang="es-ES" sz="1000" dirty="0" smtClean="0"/>
              <a:t>)</a:t>
            </a:r>
            <a:endParaRPr lang="es-ES" sz="1000" dirty="0"/>
          </a:p>
        </p:txBody>
      </p:sp>
      <p:pic>
        <p:nvPicPr>
          <p:cNvPr id="5" name="4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1" t="27889" r="32976" b="7143"/>
          <a:stretch/>
        </p:blipFill>
        <p:spPr bwMode="auto">
          <a:xfrm>
            <a:off x="715492" y="1541779"/>
            <a:ext cx="1741805" cy="1972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360" y="1700808"/>
            <a:ext cx="1700213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/>
          <p:cNvPicPr/>
          <p:nvPr/>
        </p:nvPicPr>
        <p:blipFill rotWithShape="1">
          <a:blip r:embed="rId4"/>
          <a:srcRect l="34403" t="28205" r="32363" b="12389"/>
          <a:stretch/>
        </p:blipFill>
        <p:spPr bwMode="auto">
          <a:xfrm>
            <a:off x="5073640" y="1750655"/>
            <a:ext cx="1790065" cy="1799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7 Imagen"/>
          <p:cNvPicPr/>
          <p:nvPr/>
        </p:nvPicPr>
        <p:blipFill rotWithShape="1">
          <a:blip r:embed="rId5" cstate="print"/>
          <a:srcRect l="35472" t="29156" r="33333" b="7142"/>
          <a:stretch/>
        </p:blipFill>
        <p:spPr bwMode="auto">
          <a:xfrm>
            <a:off x="773277" y="3758039"/>
            <a:ext cx="1684020" cy="1934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6" cstate="print"/>
          <a:srcRect l="35294" t="28522" r="32620" b="5875"/>
          <a:stretch/>
        </p:blipFill>
        <p:spPr bwMode="auto">
          <a:xfrm>
            <a:off x="3059832" y="3784679"/>
            <a:ext cx="1732280" cy="19919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10 Imagen"/>
          <p:cNvPicPr/>
          <p:nvPr/>
        </p:nvPicPr>
        <p:blipFill rotWithShape="1">
          <a:blip r:embed="rId7" cstate="print"/>
          <a:srcRect l="34403" t="28841" r="33333" b="5875"/>
          <a:stretch/>
        </p:blipFill>
        <p:spPr bwMode="auto">
          <a:xfrm>
            <a:off x="5121900" y="3933056"/>
            <a:ext cx="1741805" cy="19824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2580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err="1" smtClean="0"/>
              <a:t>Activids</a:t>
            </a:r>
            <a:r>
              <a:rPr lang="es-ES" b="1" dirty="0" smtClean="0"/>
              <a:t> para la inhibición de estímulos: </a:t>
            </a:r>
            <a:endParaRPr lang="es-ES" b="1" dirty="0"/>
          </a:p>
        </p:txBody>
      </p:sp>
      <p:pic>
        <p:nvPicPr>
          <p:cNvPr id="4" name="3 Imagen"/>
          <p:cNvPicPr/>
          <p:nvPr/>
        </p:nvPicPr>
        <p:blipFill rotWithShape="1">
          <a:blip r:embed="rId2"/>
          <a:srcRect l="52050" t="9823" r="15508" b="2390"/>
          <a:stretch/>
        </p:blipFill>
        <p:spPr bwMode="auto">
          <a:xfrm>
            <a:off x="4211960" y="2492896"/>
            <a:ext cx="3868001" cy="31697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4 Imagen"/>
          <p:cNvPicPr/>
          <p:nvPr/>
        </p:nvPicPr>
        <p:blipFill rotWithShape="1">
          <a:blip r:embed="rId3"/>
          <a:srcRect l="10161" t="39932" r="47593" b="17918"/>
          <a:stretch/>
        </p:blipFill>
        <p:spPr bwMode="auto">
          <a:xfrm>
            <a:off x="827584" y="2492896"/>
            <a:ext cx="2736304" cy="1783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539552" y="5805264"/>
            <a:ext cx="167065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00" dirty="0" smtClean="0"/>
              <a:t>Materiales </a:t>
            </a:r>
            <a:r>
              <a:rPr lang="es-ES" sz="1000" dirty="0"/>
              <a:t>de Jesús </a:t>
            </a:r>
            <a:r>
              <a:rPr lang="es-ES" sz="1000" dirty="0" err="1" smtClean="0"/>
              <a:t>Jarque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841037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 marL="0" indent="0">
              <a:buNone/>
            </a:pPr>
            <a:r>
              <a:rPr lang="es-ES" b="1" dirty="0" smtClean="0"/>
              <a:t>A NIVEL EMOCIONAL</a:t>
            </a:r>
          </a:p>
          <a:p>
            <a:pPr marL="0" indent="0">
              <a:buNone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 Refuerzo positivo a todas horas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 smtClean="0"/>
              <a:t>Utilizar el lenguaje como medio de guiar le pensamiento y la acción: AUTOINSTRUCCIONES. 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789040"/>
            <a:ext cx="4530855" cy="2214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7011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4" b="12233"/>
          <a:stretch/>
        </p:blipFill>
        <p:spPr bwMode="auto">
          <a:xfrm>
            <a:off x="6876256" y="5517232"/>
            <a:ext cx="170351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/>
          <a:lstStyle/>
          <a:p>
            <a:r>
              <a:rPr lang="es-ES" b="1" dirty="0" smtClean="0"/>
              <a:t>MINDFULNESS Y RELAJACIÓN</a:t>
            </a:r>
          </a:p>
          <a:p>
            <a:endParaRPr lang="es-ES" dirty="0" smtClean="0"/>
          </a:p>
          <a:p>
            <a:pPr marL="273050" indent="-6350">
              <a:buNone/>
            </a:pPr>
            <a:r>
              <a:rPr lang="es-ES" dirty="0" smtClean="0"/>
              <a:t>Pararse en el presente, tomar conciencia y disfrutar de las pequeñas cosas.</a:t>
            </a:r>
          </a:p>
          <a:p>
            <a:pPr marL="273050" indent="-6350">
              <a:buNone/>
            </a:pPr>
            <a:r>
              <a:rPr lang="es-ES" dirty="0" smtClean="0">
                <a:hlinkClick r:id="rId3"/>
              </a:rPr>
              <a:t>https://www.youtube.com/watch?v=Gq7jTUYtOz4</a:t>
            </a:r>
            <a:endParaRPr lang="es-ES" dirty="0" smtClean="0"/>
          </a:p>
          <a:p>
            <a:pPr marL="273050" indent="-6350">
              <a:buNone/>
            </a:pPr>
            <a:endParaRPr lang="es-ES" dirty="0" smtClean="0"/>
          </a:p>
          <a:p>
            <a:pPr marL="273050" indent="-6350">
              <a:buNone/>
            </a:pPr>
            <a:endParaRPr lang="es-ES" dirty="0" smtClean="0"/>
          </a:p>
          <a:p>
            <a:pPr marL="273050" indent="-6350">
              <a:buNone/>
            </a:pPr>
            <a:endParaRPr lang="es-ES" dirty="0" smtClean="0"/>
          </a:p>
          <a:p>
            <a:pPr marL="273050" indent="-6350">
              <a:buNone/>
            </a:pPr>
            <a:r>
              <a:rPr lang="es-ES" dirty="0" smtClean="0"/>
              <a:t>https: //www.youtube.com/watch?v=_53ea7jx1Vo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5" r="5404" b="17015"/>
          <a:stretch/>
        </p:blipFill>
        <p:spPr bwMode="auto">
          <a:xfrm>
            <a:off x="2699792" y="3518520"/>
            <a:ext cx="245492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 rotWithShape="1">
          <a:blip r:embed="rId2"/>
          <a:srcRect l="50970" t="27594" r="29983" b="27253"/>
          <a:stretch/>
        </p:blipFill>
        <p:spPr bwMode="auto">
          <a:xfrm>
            <a:off x="1547664" y="2204864"/>
            <a:ext cx="2603510" cy="35003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4 Imagen"/>
          <p:cNvPicPr/>
          <p:nvPr/>
        </p:nvPicPr>
        <p:blipFill rotWithShape="1">
          <a:blip r:embed="rId3"/>
          <a:srcRect l="22398" t="26652" r="57672" b="15652"/>
          <a:stretch/>
        </p:blipFill>
        <p:spPr bwMode="auto">
          <a:xfrm>
            <a:off x="5364088" y="2204864"/>
            <a:ext cx="2232248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523004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315</TotalTime>
  <Words>397</Words>
  <Application>Microsoft Office PowerPoint</Application>
  <PresentationFormat>Presentación en pantalla (4:3)</PresentationFormat>
  <Paragraphs>89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Flujo</vt:lpstr>
      <vt:lpstr> COMO EDUCAR CON ATENCIÓN</vt:lpstr>
      <vt:lpstr>¿Qué vamos a ver?</vt:lpstr>
      <vt:lpstr>   3 NOCIONES BÁSICAS SOBRE EL CEREBRO</vt:lpstr>
      <vt:lpstr>Presentación de PowerPoint</vt:lpstr>
      <vt:lpstr>Presentación de PowerPoint</vt:lpstr>
      <vt:lpstr>Presentación de PowerPoint</vt:lpstr>
      <vt:lpstr>Como es un niño con dificultades de atención</vt:lpstr>
      <vt:lpstr>¿Que podemos hacer desde casa para mejorar esta madurez?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EDUCAR CON CEREBRO</dc:title>
  <dc:creator>leti</dc:creator>
  <cp:lastModifiedBy>Luffi</cp:lastModifiedBy>
  <cp:revision>51</cp:revision>
  <dcterms:created xsi:type="dcterms:W3CDTF">2017-05-17T15:55:18Z</dcterms:created>
  <dcterms:modified xsi:type="dcterms:W3CDTF">2018-03-06T08:58:05Z</dcterms:modified>
</cp:coreProperties>
</file>